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5"/>
  </p:notesMasterIdLst>
  <p:sldIdLst>
    <p:sldId id="272" r:id="rId5"/>
    <p:sldId id="273" r:id="rId6"/>
    <p:sldId id="257" r:id="rId7"/>
    <p:sldId id="258" r:id="rId8"/>
    <p:sldId id="259" r:id="rId9"/>
    <p:sldId id="260" r:id="rId10"/>
    <p:sldId id="274" r:id="rId11"/>
    <p:sldId id="261" r:id="rId12"/>
    <p:sldId id="262" r:id="rId13"/>
    <p:sldId id="266" r:id="rId14"/>
    <p:sldId id="267" r:id="rId15"/>
    <p:sldId id="265" r:id="rId16"/>
    <p:sldId id="268" r:id="rId17"/>
    <p:sldId id="264" r:id="rId18"/>
    <p:sldId id="263" r:id="rId19"/>
    <p:sldId id="275" r:id="rId20"/>
    <p:sldId id="269" r:id="rId21"/>
    <p:sldId id="270" r:id="rId22"/>
    <p:sldId id="271" r:id="rId23"/>
    <p:sldId id="276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F26E"/>
    <a:srgbClr val="07CF5D"/>
    <a:srgbClr val="059142"/>
    <a:srgbClr val="639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207576-FC09-41F1-9845-F246C2699DFB}" v="1" dt="2020-07-23T18:32:25.925"/>
  </p1510:revLst>
</p1510:revInfo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 autoAdjust="0"/>
    <p:restoredTop sz="95101" autoAdjust="0"/>
  </p:normalViewPr>
  <p:slideViewPr>
    <p:cSldViewPr snapToGrid="0">
      <p:cViewPr>
        <p:scale>
          <a:sx n="100" d="100"/>
          <a:sy n="100" d="100"/>
        </p:scale>
        <p:origin x="706" y="1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c517f03c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c517f03c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c517f03c9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c517f03c9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c517f03c9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c517f03c9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c517f03c9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c517f03c9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c517f03c9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c517f03c9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c517f03c9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c517f03c9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c517f03c9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c517f03c9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c517f03c9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c517f03c9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c517f03c9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c517f03c9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c517f03c9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c517f03c9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c517f03c9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c517f03c9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c517f03c9_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c517f03c9_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c517f03c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c517f03c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c517f03c9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c517f03c9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c517f03c9_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c517f03c9_4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17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7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6.png"/><Relationship Id="rId5" Type="http://schemas.openxmlformats.org/officeDocument/2006/relationships/image" Target="../media/image13.png"/><Relationship Id="rId10" Type="http://schemas.openxmlformats.org/officeDocument/2006/relationships/slide" Target="slide16.xml"/><Relationship Id="rId4" Type="http://schemas.microsoft.com/office/2007/relationships/hdphoto" Target="../media/hdphoto1.wdp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5.xml"/><Relationship Id="rId18" Type="http://schemas.openxmlformats.org/officeDocument/2006/relationships/image" Target="../media/image36.png"/><Relationship Id="rId3" Type="http://schemas.microsoft.com/office/2007/relationships/hdphoto" Target="../media/hdphoto1.wdp"/><Relationship Id="rId21" Type="http://schemas.openxmlformats.org/officeDocument/2006/relationships/slide" Target="slide18.xml"/><Relationship Id="rId7" Type="http://schemas.openxmlformats.org/officeDocument/2006/relationships/image" Target="../media/image8.png"/><Relationship Id="rId12" Type="http://schemas.openxmlformats.org/officeDocument/2006/relationships/image" Target="../media/image10.png"/><Relationship Id="rId17" Type="http://schemas.openxmlformats.org/officeDocument/2006/relationships/slide" Target="slide7.xml"/><Relationship Id="rId2" Type="http://schemas.openxmlformats.org/officeDocument/2006/relationships/image" Target="../media/image5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slide" Target="slide4.xml"/><Relationship Id="rId5" Type="http://schemas.microsoft.com/office/2007/relationships/hdphoto" Target="../media/hdphoto2.wdp"/><Relationship Id="rId15" Type="http://schemas.openxmlformats.org/officeDocument/2006/relationships/slide" Target="slide6.xml"/><Relationship Id="rId23" Type="http://schemas.openxmlformats.org/officeDocument/2006/relationships/slide" Target="slide19.xml"/><Relationship Id="rId10" Type="http://schemas.openxmlformats.org/officeDocument/2006/relationships/image" Target="../media/image9.png"/><Relationship Id="rId19" Type="http://schemas.openxmlformats.org/officeDocument/2006/relationships/slide" Target="slide17.xml"/><Relationship Id="rId4" Type="http://schemas.openxmlformats.org/officeDocument/2006/relationships/image" Target="../media/image6.png"/><Relationship Id="rId9" Type="http://schemas.openxmlformats.org/officeDocument/2006/relationships/image" Target="../media/image46.png"/><Relationship Id="rId14" Type="http://schemas.openxmlformats.org/officeDocument/2006/relationships/image" Target="../media/image11.png"/><Relationship Id="rId2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5.xml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0.png"/><Relationship Id="rId17" Type="http://schemas.openxmlformats.org/officeDocument/2006/relationships/slide" Target="slide7.xml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slide" Target="slide4.xml"/><Relationship Id="rId5" Type="http://schemas.microsoft.com/office/2007/relationships/hdphoto" Target="../media/hdphoto2.wdp"/><Relationship Id="rId15" Type="http://schemas.openxmlformats.org/officeDocument/2006/relationships/slide" Target="slide6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4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slide" Target="slide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tree&#10;&#10;Description automatically generated">
            <a:extLst>
              <a:ext uri="{FF2B5EF4-FFF2-40B4-BE49-F238E27FC236}">
                <a16:creationId xmlns:a16="http://schemas.microsoft.com/office/drawing/2014/main" id="{2613C1D9-B8B5-4A05-BE2D-629509E4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15D0F2EC-8162-4D4B-A6EC-B34692A6CF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"/>
                    </a14:imgEffect>
                    <a14:imgEffect>
                      <a14:colorTemperature colorTemp="6498"/>
                    </a14:imgEffect>
                    <a14:imgEffect>
                      <a14:saturation sat="131000"/>
                    </a14:imgEffect>
                    <a14:imgEffect>
                      <a14:brightnessContrast bright="-40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4" cy="514350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EBCA404-EF1C-4A07-A0B5-9A20E3279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52" y="-5336"/>
            <a:ext cx="5137760" cy="5143500"/>
          </a:xfrm>
          <a:prstGeom prst="rect">
            <a:avLst/>
          </a:prstGeom>
        </p:spPr>
      </p:pic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B525B945-EC97-4EF1-82C1-1398D1DDAD71}"/>
              </a:ext>
            </a:extLst>
          </p:cNvPr>
          <p:cNvSpPr txBox="1">
            <a:spLocks/>
          </p:cNvSpPr>
          <p:nvPr/>
        </p:nvSpPr>
        <p:spPr>
          <a:xfrm>
            <a:off x="5568989" y="1006722"/>
            <a:ext cx="3594015" cy="311938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639214"/>
                  </a:outerShdw>
                </a:effectLst>
                <a:latin typeface="Keep Calm Med" pitchFamily="2" charset="0"/>
                <a:cs typeface="Times New Roman" panose="02020603050405020304" pitchFamily="18" charset="0"/>
              </a:rPr>
              <a:t>For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639214"/>
                  </a:outerShdw>
                </a:effectLst>
                <a:latin typeface="Keep Calm Med" pitchFamily="2" charset="0"/>
                <a:cs typeface="Times New Roman" panose="02020603050405020304" pitchFamily="18" charset="0"/>
              </a:rPr>
              <a:t>Niyandagala 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639214"/>
                  </a:outerShdw>
                </a:effectLst>
                <a:latin typeface="Keep Calm Med" pitchFamily="2" charset="0"/>
                <a:cs typeface="Times New Roman" panose="02020603050405020304" pitchFamily="18" charset="0"/>
              </a:rPr>
              <a:t>“Ambroshia” Tea 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639214"/>
                  </a:outerShdw>
                </a:effectLst>
                <a:latin typeface="Keep Calm Med" pitchFamily="2" charset="0"/>
                <a:cs typeface="Times New Roman" panose="02020603050405020304" pitchFamily="18" charset="0"/>
              </a:rPr>
              <a:t>Uva Co (Pvt) Ltd.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639214"/>
                  </a:outerShdw>
                </a:effectLst>
                <a:latin typeface="Keep Calm Med" pitchFamily="2" charset="0"/>
                <a:cs typeface="Times New Roman" panose="02020603050405020304" pitchFamily="18" charset="0"/>
              </a:rPr>
              <a:t>ITP2020_S2_05_G2 </a:t>
            </a:r>
          </a:p>
          <a:p>
            <a:pPr algn="ctr">
              <a:spcBef>
                <a:spcPts val="600"/>
              </a:spcBef>
            </a:pPr>
            <a:endParaRPr lang="en-US" sz="1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15C409-9B53-493F-A022-4527F993DA0A}"/>
              </a:ext>
            </a:extLst>
          </p:cNvPr>
          <p:cNvCxnSpPr/>
          <p:nvPr/>
        </p:nvCxnSpPr>
        <p:spPr>
          <a:xfrm>
            <a:off x="5568989" y="457395"/>
            <a:ext cx="0" cy="4218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6822DCE1-B47D-4AFA-A85C-88BC0B8EFC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018086"/>
                  </p:ext>
                </p:extLst>
              </p:nvPr>
            </p:nvGraphicFramePr>
            <p:xfrm>
              <a:off x="2305448" y="2177531"/>
              <a:ext cx="777766" cy="777766"/>
            </p:xfrm>
            <a:graphic>
              <a:graphicData uri="http://schemas.microsoft.com/office/powerpoint/2016/slidezoom">
                <pslz:sldZm>
                  <pslz:sldZmObj sldId="273" cId="494465528">
                    <pslz:zmPr id="{823CC7AD-B27B-43DA-AC17-86F167696EA2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7766" cy="777766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822DCE1-B47D-4AFA-A85C-88BC0B8EFC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5448" y="2177531"/>
                <a:ext cx="777766" cy="777766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73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tree&#10;&#10;Description automatically generated">
            <a:extLst>
              <a:ext uri="{FF2B5EF4-FFF2-40B4-BE49-F238E27FC236}">
                <a16:creationId xmlns:a16="http://schemas.microsoft.com/office/drawing/2014/main" id="{92C0B797-7AD5-496A-B749-2B31BC2F0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50BCEE2-3BDE-4145-BBD0-3AE338B26A8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4" cy="5143500"/>
          </a:xfrm>
          <a:prstGeom prst="rect">
            <a:avLst/>
          </a:prstGeom>
        </p:spPr>
      </p:pic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2179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Transport and Vehicle Repair Management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0" y="1046954"/>
            <a:ext cx="6784500" cy="1978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0" indent="-285750" algn="just">
              <a:lnSpc>
                <a:spcPct val="150000"/>
              </a:lnSpc>
              <a:buClr>
                <a:schemeClr val="bg1"/>
              </a:buClr>
            </a:pPr>
            <a:r>
              <a:rPr lang="en" dirty="0">
                <a:solidFill>
                  <a:schemeClr val="bg1"/>
                </a:solidFill>
              </a:rPr>
              <a:t> Registering vehicles</a:t>
            </a:r>
            <a:endParaRPr dirty="0">
              <a:solidFill>
                <a:schemeClr val="bg1"/>
              </a:solidFill>
            </a:endParaRPr>
          </a:p>
          <a:p>
            <a:pPr marL="9144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Updating vehicle details </a:t>
            </a:r>
            <a:endParaRPr dirty="0">
              <a:solidFill>
                <a:schemeClr val="bg1"/>
              </a:solidFill>
            </a:endParaRPr>
          </a:p>
          <a:p>
            <a:pPr marL="9144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Calculating total expenditure went for fuel in a month</a:t>
            </a:r>
            <a:endParaRPr dirty="0">
              <a:solidFill>
                <a:schemeClr val="bg1"/>
              </a:solidFill>
            </a:endParaRPr>
          </a:p>
          <a:p>
            <a:pPr marL="9144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Calculating total expenditure went for vehicle repairs</a:t>
            </a:r>
            <a:endParaRPr dirty="0">
              <a:solidFill>
                <a:schemeClr val="bg1"/>
              </a:solidFill>
            </a:endParaRPr>
          </a:p>
          <a:p>
            <a:pPr marL="137160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1542" y="2013397"/>
            <a:ext cx="2786221" cy="24773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0E148-91CE-4669-B4C5-22FE3FF619B4}"/>
              </a:ext>
            </a:extLst>
          </p:cNvPr>
          <p:cNvSpPr txBox="1"/>
          <p:nvPr/>
        </p:nvSpPr>
        <p:spPr>
          <a:xfrm>
            <a:off x="6385560" y="4836021"/>
            <a:ext cx="29374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IT19046976 - Amarawansa T.N.W.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ree&#10;&#10;Description automatically generated">
            <a:extLst>
              <a:ext uri="{FF2B5EF4-FFF2-40B4-BE49-F238E27FC236}">
                <a16:creationId xmlns:a16="http://schemas.microsoft.com/office/drawing/2014/main" id="{1B1491D6-AAD5-442D-AC96-82CF2FC57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9326D81-5B74-46E1-BA9C-5EFE776DC0A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4" cy="5143500"/>
          </a:xfrm>
          <a:prstGeom prst="rect">
            <a:avLst/>
          </a:prstGeom>
        </p:spPr>
      </p:pic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139325"/>
            <a:ext cx="85206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</a:rPr>
              <a:t>Supplier Details and Operations Management</a:t>
            </a:r>
            <a:endParaRPr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311700" y="1086058"/>
            <a:ext cx="54213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Register Suppliers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Add / Update Suppliers’ stock details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Delete Supplier records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Calculate Supplier payments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Generate reports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38" name="Google Shape;138;p24"/>
          <p:cNvGrpSpPr/>
          <p:nvPr/>
        </p:nvGrpSpPr>
        <p:grpSpPr>
          <a:xfrm>
            <a:off x="5518050" y="824495"/>
            <a:ext cx="3314250" cy="3824120"/>
            <a:chOff x="5602025" y="1059650"/>
            <a:chExt cx="3314250" cy="3824120"/>
          </a:xfrm>
        </p:grpSpPr>
        <p:pic>
          <p:nvPicPr>
            <p:cNvPr id="139" name="Google Shape;139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02025" y="1059650"/>
              <a:ext cx="3314250" cy="3824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07750" y="1152475"/>
              <a:ext cx="1174525" cy="976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AEF571-37D3-409E-ACD7-F0356755F654}"/>
              </a:ext>
            </a:extLst>
          </p:cNvPr>
          <p:cNvSpPr/>
          <p:nvPr/>
        </p:nvSpPr>
        <p:spPr>
          <a:xfrm>
            <a:off x="6360889" y="4824968"/>
            <a:ext cx="281359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IT19039350 - Siriwardana S.M.T.N.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ree&#10;&#10;Description automatically generated">
            <a:extLst>
              <a:ext uri="{FF2B5EF4-FFF2-40B4-BE49-F238E27FC236}">
                <a16:creationId xmlns:a16="http://schemas.microsoft.com/office/drawing/2014/main" id="{A90EAB35-D3A0-4127-8D50-B89ECDE6B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862F094-B422-440A-826E-086CAF6DD7B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4" cy="5143500"/>
          </a:xfrm>
          <a:prstGeom prst="rect">
            <a:avLst/>
          </a:prstGeom>
        </p:spPr>
      </p:pic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21202" y="18034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Managing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" b="1" dirty="0">
                <a:solidFill>
                  <a:schemeClr val="bg1"/>
                </a:solidFill>
              </a:rPr>
              <a:t>upplier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" b="1" dirty="0">
                <a:solidFill>
                  <a:schemeClr val="bg1"/>
                </a:solidFill>
              </a:rPr>
              <a:t>tocks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423038" y="846007"/>
            <a:ext cx="8190600" cy="2080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Recording the details when adding fresh tea leaves to trays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Must record the “in time” and the “temperature”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Updating when a new tea leaf stock get added to a tray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Display a weekly report of the tea leaves sent to the machine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0201" y="2794373"/>
            <a:ext cx="3203438" cy="179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950340" y="2560526"/>
            <a:ext cx="2402625" cy="24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C181F7-4FA8-4C5A-883D-D726546D8C94}"/>
              </a:ext>
            </a:extLst>
          </p:cNvPr>
          <p:cNvSpPr/>
          <p:nvPr/>
        </p:nvSpPr>
        <p:spPr>
          <a:xfrm>
            <a:off x="6675450" y="4816957"/>
            <a:ext cx="24609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IT19210148 - Wijethunga R.M.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15C0F6AD-22A8-4B3D-9CD2-6DA610563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2E68A30-901D-4A36-A5E1-2C3E6E0E00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4" cy="5143500"/>
          </a:xfrm>
          <a:prstGeom prst="rect">
            <a:avLst/>
          </a:prstGeom>
        </p:spPr>
      </p:pic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21202" y="2136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Final Tea Production Stock Management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907403"/>
            <a:ext cx="8520600" cy="2546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Add final tea production details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Update tea  production details according to the orders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Manage production categories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Calculate total production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Calculate final production cost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6874810" y="2571750"/>
            <a:ext cx="1832035" cy="180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kitchen, food, table, sitting&#10;&#10;Description automatically generated">
            <a:extLst>
              <a:ext uri="{FF2B5EF4-FFF2-40B4-BE49-F238E27FC236}">
                <a16:creationId xmlns:a16="http://schemas.microsoft.com/office/drawing/2014/main" id="{ADE5DDEE-821A-4C68-AC4F-44D931EF6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78" y="3574595"/>
            <a:ext cx="5177762" cy="9942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B2B33F-99E5-491E-80F7-18B3C1B7C3F5}"/>
              </a:ext>
            </a:extLst>
          </p:cNvPr>
          <p:cNvSpPr/>
          <p:nvPr/>
        </p:nvSpPr>
        <p:spPr>
          <a:xfrm>
            <a:off x="6215573" y="4817919"/>
            <a:ext cx="296267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IT19362854 - Abeygunawardana S.L.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ree&#10;&#10;Description automatically generated">
            <a:extLst>
              <a:ext uri="{FF2B5EF4-FFF2-40B4-BE49-F238E27FC236}">
                <a16:creationId xmlns:a16="http://schemas.microsoft.com/office/drawing/2014/main" id="{F5804BA6-649D-4139-B9D5-338CFB8CA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FA2317E-8D03-4082-BB17-3D8751A76E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004" y="0"/>
            <a:ext cx="9163004" cy="5143500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934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Factory Outlet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068469"/>
            <a:ext cx="8520600" cy="2126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Insert and delete number of packets (Admin insert number of packets manually)</a:t>
            </a:r>
            <a:endParaRPr dirty="0">
              <a:solidFill>
                <a:schemeClr val="bg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update the amount of  current stock (System will update the current stock)</a:t>
            </a:r>
            <a:endParaRPr dirty="0">
              <a:solidFill>
                <a:schemeClr val="bg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display reports of  stocks (Display weekly report)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2760" y="2686010"/>
            <a:ext cx="1684020" cy="19975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6C828D-268C-427F-9F1A-C448B92D482E}"/>
              </a:ext>
            </a:extLst>
          </p:cNvPr>
          <p:cNvSpPr/>
          <p:nvPr/>
        </p:nvSpPr>
        <p:spPr>
          <a:xfrm>
            <a:off x="6243429" y="4816315"/>
            <a:ext cx="28777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IT19009728 - Amaranayake W. N. S</a:t>
            </a:r>
          </a:p>
        </p:txBody>
      </p:sp>
      <p:pic>
        <p:nvPicPr>
          <p:cNvPr id="3" name="Picture 2" descr="A shelf in a store&#10;&#10;Description automatically generated">
            <a:extLst>
              <a:ext uri="{FF2B5EF4-FFF2-40B4-BE49-F238E27FC236}">
                <a16:creationId xmlns:a16="http://schemas.microsoft.com/office/drawing/2014/main" id="{EC3D0FD2-DD0B-4F90-849A-160BBA4482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179" y="3011783"/>
            <a:ext cx="3070541" cy="18770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CB6764-2A78-4DD8-903A-5FCE85FBA79A}"/>
              </a:ext>
            </a:extLst>
          </p:cNvPr>
          <p:cNvSpPr txBox="1"/>
          <p:nvPr/>
        </p:nvSpPr>
        <p:spPr>
          <a:xfrm>
            <a:off x="366922" y="759512"/>
            <a:ext cx="7205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Stock Management</a:t>
            </a:r>
            <a:endParaRPr lang="e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tree&#10;&#10;Description automatically generated">
            <a:extLst>
              <a:ext uri="{FF2B5EF4-FFF2-40B4-BE49-F238E27FC236}">
                <a16:creationId xmlns:a16="http://schemas.microsoft.com/office/drawing/2014/main" id="{D419B023-9A81-488E-8A22-59F5973E0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067DB45-6018-4159-9BEF-D1BC7C8EC14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4" cy="5143500"/>
          </a:xfrm>
          <a:prstGeom prst="rect">
            <a:avLst/>
          </a:prstGeom>
        </p:spPr>
      </p:pic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024649"/>
            <a:ext cx="8718000" cy="2472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Insert the buying items of customer’s and calculate the bill amount of sold items</a:t>
            </a:r>
            <a:endParaRPr dirty="0">
              <a:solidFill>
                <a:schemeClr val="bg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Display the receipt.</a:t>
            </a:r>
            <a:endParaRPr dirty="0">
              <a:solidFill>
                <a:schemeClr val="bg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Calculate and updated income and display</a:t>
            </a:r>
            <a:endParaRPr dirty="0">
              <a:solidFill>
                <a:schemeClr val="bg1"/>
              </a:solidFill>
            </a:endParaRPr>
          </a:p>
          <a:p>
            <a:pPr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(Calculate the daily, weekly, monthly, yearly income of the tea shop)</a:t>
            </a:r>
            <a:endParaRPr dirty="0">
              <a:solidFill>
                <a:schemeClr val="bg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Display sold items</a:t>
            </a:r>
            <a:endParaRPr dirty="0">
              <a:solidFill>
                <a:schemeClr val="bg1"/>
              </a:solidFill>
            </a:endParaRPr>
          </a:p>
          <a:p>
            <a:pPr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(View the sold items amount of the categorized tea packets)</a:t>
            </a:r>
            <a:endParaRPr dirty="0">
              <a:solidFill>
                <a:schemeClr val="bg1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1800" y="3570617"/>
            <a:ext cx="2089956" cy="112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714655" y="3575623"/>
            <a:ext cx="3042005" cy="13669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A313A0-DAE6-4F97-9332-0DDF91AA17B7}"/>
              </a:ext>
            </a:extLst>
          </p:cNvPr>
          <p:cNvSpPr/>
          <p:nvPr/>
        </p:nvSpPr>
        <p:spPr>
          <a:xfrm>
            <a:off x="6341630" y="4803008"/>
            <a:ext cx="280237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IT19041926 - Onella Natalie P.A.D.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4B64022-E626-4ADB-A981-779527AAA1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4941384"/>
                  </p:ext>
                </p:extLst>
              </p:nvPr>
            </p:nvGraphicFramePr>
            <p:xfrm>
              <a:off x="7857115" y="4104678"/>
              <a:ext cx="429191" cy="429191"/>
            </p:xfrm>
            <a:graphic>
              <a:graphicData uri="http://schemas.microsoft.com/office/powerpoint/2016/slidezoom">
                <pslz:sldZm>
                  <pslz:sldZmObj sldId="275" cId="178467407">
                    <pslz:zmPr id="{905C25CA-34C9-4037-9D11-1F3D27BD3A81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9191" cy="42919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4B64022-E626-4ADB-A981-779527AAA1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57115" y="4104678"/>
                <a:ext cx="429191" cy="42919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3" name="Google Shape;111;p21">
            <a:extLst>
              <a:ext uri="{FF2B5EF4-FFF2-40B4-BE49-F238E27FC236}">
                <a16:creationId xmlns:a16="http://schemas.microsoft.com/office/drawing/2014/main" id="{2062F395-A1B8-4A93-885A-0CC61AEBFF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34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Factory Outlet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EEF07-BD61-4384-9CE5-988CBD0474CF}"/>
              </a:ext>
            </a:extLst>
          </p:cNvPr>
          <p:cNvSpPr txBox="1"/>
          <p:nvPr/>
        </p:nvSpPr>
        <p:spPr>
          <a:xfrm>
            <a:off x="360180" y="691379"/>
            <a:ext cx="7205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Sales Management</a:t>
            </a:r>
            <a:endParaRPr lang="e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tree&#10;&#10;Description automatically generated">
            <a:extLst>
              <a:ext uri="{FF2B5EF4-FFF2-40B4-BE49-F238E27FC236}">
                <a16:creationId xmlns:a16="http://schemas.microsoft.com/office/drawing/2014/main" id="{009EA022-82D2-4BD0-B223-B723D2A42D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334"/>
            <a:ext cx="9163005" cy="51435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4E31F01A-6F5B-48E9-8441-DEA7FEFF315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821"/>
            <a:ext cx="9163004" cy="5143500"/>
          </a:xfrm>
          <a:prstGeom prst="rect">
            <a:avLst/>
          </a:prstGeom>
        </p:spPr>
      </p:pic>
      <p:pic>
        <p:nvPicPr>
          <p:cNvPr id="4" name="Picture 3" descr="A picture containing device, window&#10;&#10;Description automatically generated">
            <a:extLst>
              <a:ext uri="{FF2B5EF4-FFF2-40B4-BE49-F238E27FC236}">
                <a16:creationId xmlns:a16="http://schemas.microsoft.com/office/drawing/2014/main" id="{4F565D9E-674F-4CD0-A1B4-B0E50EA8F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51" y="-5334"/>
            <a:ext cx="5143500" cy="51435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98EBFD0-037A-4ACE-AF43-F78AFEBEC17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98851" y="600076"/>
              <a:ext cx="417909" cy="417909"/>
            </p:xfrm>
            <a:graphic>
              <a:graphicData uri="http://schemas.microsoft.com/office/powerpoint/2016/slidezoom">
                <pslz:sldZm>
                  <pslz:sldZmObj sldId="257" cId="0">
                    <pslz:zmPr id="{A3AB307A-1D98-4C65-A5D2-27278F99CD66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09" cy="4179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98EBFD0-037A-4ACE-AF43-F78AFEBEC1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8851" y="600076"/>
                <a:ext cx="417909" cy="4179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11ABFAE7-9C8B-4739-8F94-FFB4044F1A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45037" y="1735667"/>
              <a:ext cx="387350" cy="387350"/>
            </p:xfrm>
            <a:graphic>
              <a:graphicData uri="http://schemas.microsoft.com/office/powerpoint/2016/slidezoom">
                <pslz:sldZm>
                  <pslz:sldZmObj sldId="258" cId="0">
                    <pslz:zmPr id="{D1E2FD62-CEF3-49C2-AB4B-487EED00A151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7350" cy="3873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1ABFAE7-9C8B-4739-8F94-FFB4044F1A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45037" y="1735667"/>
                <a:ext cx="387350" cy="3873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340EF92C-EBC4-4D6D-91C8-2955617FA4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29757" y="3003728"/>
              <a:ext cx="417909" cy="417909"/>
            </p:xfrm>
            <a:graphic>
              <a:graphicData uri="http://schemas.microsoft.com/office/powerpoint/2016/slidezoom">
                <pslz:sldZm>
                  <pslz:sldZmObj sldId="259" cId="0">
                    <pslz:zmPr id="{6215E03D-9A20-4903-A07A-D614D89FC144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09" cy="4179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40EF92C-EBC4-4D6D-91C8-2955617FA4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9757" y="3003728"/>
                <a:ext cx="417909" cy="4179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78723204-E30D-4456-AE58-F6BD0023E7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98850" y="4024445"/>
              <a:ext cx="417909" cy="417909"/>
            </p:xfrm>
            <a:graphic>
              <a:graphicData uri="http://schemas.microsoft.com/office/powerpoint/2016/slidezoom">
                <pslz:sldZm>
                  <pslz:sldZmObj sldId="260" cId="0">
                    <pslz:zmPr id="{E33C222C-45EF-4809-AF16-43DDCE170321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09" cy="4179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8723204-E30D-4456-AE58-F6BD0023E7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8850" y="4024445"/>
                <a:ext cx="417909" cy="4179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E6FA5527-7C27-43FB-8EE6-7442CD4349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93581" y="4081773"/>
              <a:ext cx="419100" cy="419100"/>
            </p:xfrm>
            <a:graphic>
              <a:graphicData uri="http://schemas.microsoft.com/office/powerpoint/2016/slidezoom">
                <pslz:sldZm>
                  <pslz:sldZmObj sldId="274" cId="2091544954">
                    <pslz:zmPr id="{E2F9BD8D-72AB-4487-A28F-08EAEA7F6CBF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" cy="4191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6FA5527-7C27-43FB-8EE6-7442CD4349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93581" y="4081773"/>
                <a:ext cx="419100" cy="4191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E7E0D2F-C6C1-4E7E-B3CA-3D466CCC58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1116408"/>
                  </p:ext>
                </p:extLst>
              </p:nvPr>
            </p:nvGraphicFramePr>
            <p:xfrm>
              <a:off x="2823107" y="3101897"/>
              <a:ext cx="235074" cy="235074"/>
            </p:xfrm>
            <a:graphic>
              <a:graphicData uri="http://schemas.microsoft.com/office/powerpoint/2016/slidezoom">
                <pslz:sldZm>
                  <pslz:sldZmObj sldId="269" cId="0">
                    <pslz:zmPr id="{298C4CE5-0D20-484F-A3A3-DBA4469AAFE5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5074" cy="2350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EE7E0D2F-C6C1-4E7E-B3CA-3D466CCC58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3107" y="3101897"/>
                <a:ext cx="235074" cy="2350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E8D98EE-7090-4CC0-A31B-110AEF04EA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9356538"/>
                  </p:ext>
                </p:extLst>
              </p:nvPr>
            </p:nvGraphicFramePr>
            <p:xfrm>
              <a:off x="2665199" y="1645495"/>
              <a:ext cx="315815" cy="315815"/>
            </p:xfrm>
            <a:graphic>
              <a:graphicData uri="http://schemas.microsoft.com/office/powerpoint/2016/slidezoom">
                <pslz:sldZm>
                  <pslz:sldZmObj sldId="270" cId="0">
                    <pslz:zmPr id="{540E08AF-0290-42ED-BD41-F72284831BFA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5815" cy="31581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E8D98EE-7090-4CC0-A31B-110AEF04EA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5199" y="1645495"/>
                <a:ext cx="315815" cy="31581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009131D3-2DBF-4174-AD7E-0035FA9148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4123618"/>
                  </p:ext>
                </p:extLst>
              </p:nvPr>
            </p:nvGraphicFramePr>
            <p:xfrm>
              <a:off x="3767483" y="691493"/>
              <a:ext cx="235074" cy="235074"/>
            </p:xfrm>
            <a:graphic>
              <a:graphicData uri="http://schemas.microsoft.com/office/powerpoint/2016/slidezoom">
                <pslz:sldZm>
                  <pslz:sldZmObj sldId="271" cId="0">
                    <pslz:zmPr id="{60B81FBC-94F6-44B8-BA77-44B0E55C3110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5074" cy="2350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009131D3-2DBF-4174-AD7E-0035FA914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67483" y="691493"/>
                <a:ext cx="235074" cy="2350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67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4E673848-45D5-4527-B874-2D82C30B1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4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152" name="Google Shape;152;p26"/>
          <p:cNvPicPr preferRelativeResize="0"/>
          <p:nvPr/>
        </p:nvPicPr>
        <p:blipFill>
          <a:blip r:embed="rId5">
            <a:alphaModFix amt="87000"/>
          </a:blip>
          <a:stretch>
            <a:fillRect/>
          </a:stretch>
        </p:blipFill>
        <p:spPr>
          <a:xfrm>
            <a:off x="-1" y="0"/>
            <a:ext cx="9163005" cy="51435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0000">
                <a:alpha val="0"/>
              </a:srgbClr>
            </a:outerShdw>
          </a:effectLst>
        </p:spPr>
      </p:pic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311700" y="18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Tools and Technologies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311700" y="94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Python Programming language with Django Framework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MySQL Database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F86B92-E9AB-4794-BB03-EC25F1397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4000"/>
                    </a14:imgEffect>
                    <a14:imgEffect>
                      <a14:brightnessContrast bright="8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0532" y="3113317"/>
            <a:ext cx="3110442" cy="20618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311699" y="33875"/>
            <a:ext cx="8520600" cy="572700"/>
          </a:xfrm>
          <a:prstGeom prst="rect">
            <a:avLst/>
          </a:prstGeom>
          <a:effectLst>
            <a:outerShdw dist="2857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Work Distribution among Members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567FB9-113A-4931-9143-D1F9ADC0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505" y="606575"/>
            <a:ext cx="5678988" cy="44588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tree&#10;&#10;Description automatically generated">
            <a:extLst>
              <a:ext uri="{FF2B5EF4-FFF2-40B4-BE49-F238E27FC236}">
                <a16:creationId xmlns:a16="http://schemas.microsoft.com/office/drawing/2014/main" id="{F46E4D5C-1A63-412B-B799-AC3F48111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44E1C2E-343F-40B9-8511-7E1BD2B246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311700" y="1100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Gantt Chart </a:t>
            </a:r>
            <a:r>
              <a:rPr lang="en" dirty="0">
                <a:solidFill>
                  <a:schemeClr val="bg1"/>
                </a:solidFill>
              </a:rPr>
              <a:t>( 12 </a:t>
            </a:r>
            <a:r>
              <a:rPr lang="en-US" dirty="0">
                <a:solidFill>
                  <a:schemeClr val="bg1"/>
                </a:solidFill>
              </a:rPr>
              <a:t>Weeks 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5715F-5BB8-49B2-B76A-D1E0795A1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76" y="792804"/>
            <a:ext cx="7299247" cy="41243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tree&#10;&#10;Description automatically generated">
            <a:extLst>
              <a:ext uri="{FF2B5EF4-FFF2-40B4-BE49-F238E27FC236}">
                <a16:creationId xmlns:a16="http://schemas.microsoft.com/office/drawing/2014/main" id="{009EA022-82D2-4BD0-B223-B723D2A42D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334"/>
            <a:ext cx="9163005" cy="51435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9DF317FF-8267-44A2-8C55-26A6DB8652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821"/>
            <a:ext cx="9163004" cy="5143500"/>
          </a:xfrm>
          <a:prstGeom prst="rect">
            <a:avLst/>
          </a:prstGeom>
        </p:spPr>
      </p:pic>
      <p:pic>
        <p:nvPicPr>
          <p:cNvPr id="4" name="Picture 3" descr="A picture containing device, window&#10;&#10;Description automatically generated">
            <a:extLst>
              <a:ext uri="{FF2B5EF4-FFF2-40B4-BE49-F238E27FC236}">
                <a16:creationId xmlns:a16="http://schemas.microsoft.com/office/drawing/2014/main" id="{4F565D9E-674F-4CD0-A1B4-B0E50EA8F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51" y="-5334"/>
            <a:ext cx="5143500" cy="51435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98EBFD0-037A-4ACE-AF43-F78AFEBEC1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147"/>
                  </p:ext>
                </p:extLst>
              </p:nvPr>
            </p:nvGraphicFramePr>
            <p:xfrm>
              <a:off x="5098851" y="600076"/>
              <a:ext cx="417909" cy="417909"/>
            </p:xfrm>
            <a:graphic>
              <a:graphicData uri="http://schemas.microsoft.com/office/powerpoint/2016/slidezoom">
                <pslz:sldZm>
                  <pslz:sldZmObj sldId="257" cId="0">
                    <pslz:zmPr id="{A3AB307A-1D98-4C65-A5D2-27278F99CD66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09" cy="4179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98EBFD0-037A-4ACE-AF43-F78AFEBEC1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8851" y="600076"/>
                <a:ext cx="417909" cy="4179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11ABFAE7-9C8B-4739-8F94-FFB4044F1A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5250242"/>
                  </p:ext>
                </p:extLst>
              </p:nvPr>
            </p:nvGraphicFramePr>
            <p:xfrm>
              <a:off x="6145037" y="1735667"/>
              <a:ext cx="387350" cy="387350"/>
            </p:xfrm>
            <a:graphic>
              <a:graphicData uri="http://schemas.microsoft.com/office/powerpoint/2016/slidezoom">
                <pslz:sldZm>
                  <pslz:sldZmObj sldId="258" cId="0">
                    <pslz:zmPr id="{D1E2FD62-CEF3-49C2-AB4B-487EED00A151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7350" cy="3873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1ABFAE7-9C8B-4739-8F94-FFB4044F1A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45037" y="1735667"/>
                <a:ext cx="387350" cy="3873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340EF92C-EBC4-4D6D-91C8-2955617FA4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0476716"/>
                  </p:ext>
                </p:extLst>
              </p:nvPr>
            </p:nvGraphicFramePr>
            <p:xfrm>
              <a:off x="6129757" y="3003728"/>
              <a:ext cx="417909" cy="417909"/>
            </p:xfrm>
            <a:graphic>
              <a:graphicData uri="http://schemas.microsoft.com/office/powerpoint/2016/slidezoom">
                <pslz:sldZm>
                  <pslz:sldZmObj sldId="259" cId="0">
                    <pslz:zmPr id="{6215E03D-9A20-4903-A07A-D614D89FC144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09" cy="4179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40EF92C-EBC4-4D6D-91C8-2955617FA4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9757" y="3003728"/>
                <a:ext cx="417909" cy="4179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78723204-E30D-4456-AE58-F6BD0023E7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0489701"/>
                  </p:ext>
                </p:extLst>
              </p:nvPr>
            </p:nvGraphicFramePr>
            <p:xfrm>
              <a:off x="5098850" y="4024445"/>
              <a:ext cx="417909" cy="417909"/>
            </p:xfrm>
            <a:graphic>
              <a:graphicData uri="http://schemas.microsoft.com/office/powerpoint/2016/slidezoom">
                <pslz:sldZm>
                  <pslz:sldZmObj sldId="260" cId="0">
                    <pslz:zmPr id="{E33C222C-45EF-4809-AF16-43DDCE170321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909" cy="4179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8723204-E30D-4456-AE58-F6BD0023E7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8850" y="4024445"/>
                <a:ext cx="417909" cy="4179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E6FA5527-7C27-43FB-8EE6-7442CD4349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9220782"/>
                  </p:ext>
                </p:extLst>
              </p:nvPr>
            </p:nvGraphicFramePr>
            <p:xfrm>
              <a:off x="3693581" y="4081773"/>
              <a:ext cx="419100" cy="419100"/>
            </p:xfrm>
            <a:graphic>
              <a:graphicData uri="http://schemas.microsoft.com/office/powerpoint/2016/slidezoom">
                <pslz:sldZm>
                  <pslz:sldZmObj sldId="274" cId="2091544954">
                    <pslz:zmPr id="{E2F9BD8D-72AB-4487-A28F-08EAEA7F6CBF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" cy="4191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6FA5527-7C27-43FB-8EE6-7442CD4349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93581" y="4081773"/>
                <a:ext cx="419100" cy="4191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4465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34BFA44E-A6F3-407C-8280-15689F68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4AB84-6BBC-453A-B565-0BC1A7CC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046" y="2118482"/>
            <a:ext cx="6177907" cy="7372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LEMON MILK" panose="00000500000000000000" pitchFamily="50" charset="0"/>
              </a:rPr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B7609-8813-470B-9C25-4C46FBC70ABE}"/>
              </a:ext>
            </a:extLst>
          </p:cNvPr>
          <p:cNvSpPr/>
          <p:nvPr/>
        </p:nvSpPr>
        <p:spPr>
          <a:xfrm>
            <a:off x="1207878" y="1708148"/>
            <a:ext cx="6711307" cy="1557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96FF7-0032-4C49-92F3-6E083F8C1F0A}"/>
              </a:ext>
            </a:extLst>
          </p:cNvPr>
          <p:cNvSpPr txBox="1"/>
          <p:nvPr/>
        </p:nvSpPr>
        <p:spPr>
          <a:xfrm>
            <a:off x="3396512" y="4682067"/>
            <a:ext cx="20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639214"/>
                  </a:outerShdw>
                </a:effectLst>
                <a:latin typeface="Keep Calm Med" pitchFamily="2" charset="0"/>
                <a:cs typeface="Times New Roman" panose="02020603050405020304" pitchFamily="18" charset="0"/>
              </a:rPr>
              <a:t>ITP2020_S2_05_G2 </a:t>
            </a:r>
          </a:p>
        </p:txBody>
      </p:sp>
    </p:spTree>
    <p:extLst>
      <p:ext uri="{BB962C8B-B14F-4D97-AF65-F5344CB8AC3E}">
        <p14:creationId xmlns:p14="http://schemas.microsoft.com/office/powerpoint/2010/main" val="188446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tree&#10;&#10;Description automatically generated">
            <a:extLst>
              <a:ext uri="{FF2B5EF4-FFF2-40B4-BE49-F238E27FC236}">
                <a16:creationId xmlns:a16="http://schemas.microsoft.com/office/drawing/2014/main" id="{B5A2C662-CEE0-41C7-810C-DF221648D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3284417-5B81-412C-8A16-5B1E6C6372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658"/>
            <a:ext cx="9163004" cy="5143500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53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Our Client	:	</a:t>
            </a:r>
            <a:r>
              <a:rPr lang="en" dirty="0">
                <a:solidFill>
                  <a:schemeClr val="bg1"/>
                </a:solidFill>
              </a:rPr>
              <a:t>Niyandagala “Ambros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" dirty="0">
                <a:solidFill>
                  <a:schemeClr val="bg1"/>
                </a:solidFill>
              </a:rPr>
              <a:t>ia” Tea Uva Co (Pvt) Ltd</a:t>
            </a:r>
            <a:endParaRPr sz="1400" b="1" dirty="0">
              <a:solidFill>
                <a:schemeClr val="bg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7">
            <a:alphaModFix/>
          </a:blip>
          <a:srcRect l="6023" t="11509" b="12014"/>
          <a:stretch/>
        </p:blipFill>
        <p:spPr>
          <a:xfrm>
            <a:off x="4242982" y="1905149"/>
            <a:ext cx="4393375" cy="238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food, bottle&#10;&#10;Description automatically generated">
            <a:extLst>
              <a:ext uri="{FF2B5EF4-FFF2-40B4-BE49-F238E27FC236}">
                <a16:creationId xmlns:a16="http://schemas.microsoft.com/office/drawing/2014/main" id="{21E25AE8-C6D0-4AFF-AACE-89DE916DD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688" y="2133750"/>
            <a:ext cx="2495550" cy="1924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F4D203BD-7A50-462D-8C37-E8A023BAB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8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A15BD00-6DAD-4170-8285-4DB0EAF6B3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4" cy="5143500"/>
          </a:xfrm>
          <a:prstGeom prst="rect">
            <a:avLst/>
          </a:prstGeom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34988" y="308167"/>
            <a:ext cx="82930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70" name="Google Shape;70;p15"/>
          <p:cNvSpPr txBox="1"/>
          <p:nvPr/>
        </p:nvSpPr>
        <p:spPr>
          <a:xfrm>
            <a:off x="507643" y="1443512"/>
            <a:ext cx="60960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bg1"/>
                </a:solidFill>
              </a:rPr>
              <a:t>No proper system to record details</a:t>
            </a:r>
            <a:endParaRPr sz="1800" dirty="0">
              <a:solidFill>
                <a:schemeClr val="bg1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endParaRPr sz="1800"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bg1"/>
                </a:solidFill>
              </a:rPr>
              <a:t>Calculations done manually</a:t>
            </a:r>
            <a:endParaRPr sz="1800" dirty="0">
              <a:solidFill>
                <a:schemeClr val="bg1"/>
              </a:solidFill>
            </a:endParaRPr>
          </a:p>
          <a:p>
            <a:pPr marL="12001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endParaRPr sz="1800"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bg1"/>
                </a:solidFill>
              </a:rPr>
              <a:t>Inefficient data access</a:t>
            </a:r>
            <a:endParaRPr sz="1800" dirty="0">
              <a:solidFill>
                <a:schemeClr val="bg1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bg1"/>
                </a:solidFill>
              </a:rPr>
              <a:t>Data inaccuracy </a:t>
            </a:r>
            <a:endParaRPr sz="15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0D3CEDA8-96C9-4E0A-B339-64EB6E5F087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3353" y="1149350"/>
            <a:ext cx="3990647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6CDFA21A-7391-42FA-AC66-835F1D93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786F796-9199-43B3-8928-17DCF56AAAE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4" cy="5143500"/>
          </a:xfrm>
          <a:prstGeom prst="rect">
            <a:avLst/>
          </a:prstGeom>
        </p:spPr>
      </p:pic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44436" y="33596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78965" y="1244624"/>
            <a:ext cx="674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Online web based system with a database</a:t>
            </a:r>
            <a:endParaRPr dirty="0">
              <a:solidFill>
                <a:schemeClr val="bg1"/>
              </a:solidFill>
            </a:endParaRPr>
          </a:p>
          <a:p>
            <a:pPr marL="6286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endParaRPr sz="600" dirty="0">
              <a:solidFill>
                <a:schemeClr val="bg1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Calculations can be done automatically with the system</a:t>
            </a:r>
            <a:endParaRPr dirty="0">
              <a:solidFill>
                <a:schemeClr val="bg1"/>
              </a:solidFill>
            </a:endParaRPr>
          </a:p>
          <a:p>
            <a:pPr marL="6286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endParaRPr sz="600" dirty="0">
              <a:solidFill>
                <a:schemeClr val="bg1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Client Can access any data records in seconds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55223D3-7A2B-4051-9C3B-5CF27E383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36407">
            <a:off x="5829554" y="383"/>
            <a:ext cx="3554493" cy="3554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tree&#10;&#10;Description automatically generated">
            <a:extLst>
              <a:ext uri="{FF2B5EF4-FFF2-40B4-BE49-F238E27FC236}">
                <a16:creationId xmlns:a16="http://schemas.microsoft.com/office/drawing/2014/main" id="{AE92C675-393B-4F99-805E-9CD507D59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C9F9D73-AC0E-4665-928B-F9BC6E63DD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4" cy="5143500"/>
          </a:xfrm>
          <a:prstGeom prst="rect">
            <a:avLst/>
          </a:prstGeom>
        </p:spPr>
      </p:pic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926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System Overview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54A4BDF-B387-43C8-A715-FFD019B5450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502" y="822961"/>
            <a:ext cx="7661410" cy="394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34BFA44E-A6F3-407C-8280-15689F68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4AB84-6BBC-453A-B565-0BC1A7CC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337" y="2203147"/>
            <a:ext cx="5880945" cy="737200"/>
          </a:xfrm>
        </p:spPr>
        <p:txBody>
          <a:bodyPr/>
          <a:lstStyle/>
          <a:p>
            <a:r>
              <a:rPr lang="en" sz="4000" dirty="0">
                <a:solidFill>
                  <a:schemeClr val="bg1"/>
                </a:solidFill>
                <a:latin typeface="LEMON MILK" panose="00000500000000000000" pitchFamily="50" charset="0"/>
              </a:rPr>
              <a:t>FUNCTIONS IN DETAIL</a:t>
            </a:r>
            <a:endParaRPr lang="en-US" sz="4000" dirty="0">
              <a:solidFill>
                <a:schemeClr val="bg1"/>
              </a:solidFill>
              <a:latin typeface="LEMON MILK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B7609-8813-470B-9C25-4C46FBC70ABE}"/>
              </a:ext>
            </a:extLst>
          </p:cNvPr>
          <p:cNvSpPr/>
          <p:nvPr/>
        </p:nvSpPr>
        <p:spPr>
          <a:xfrm>
            <a:off x="1082258" y="1792815"/>
            <a:ext cx="6711307" cy="15578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9971202-96A1-4BE8-A05B-914609DEF2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694424"/>
                  </p:ext>
                </p:extLst>
              </p:nvPr>
            </p:nvGraphicFramePr>
            <p:xfrm>
              <a:off x="4353810" y="2344056"/>
              <a:ext cx="455383" cy="455383"/>
            </p:xfrm>
            <a:graphic>
              <a:graphicData uri="http://schemas.microsoft.com/office/powerpoint/2016/slidezoom">
                <pslz:sldZm>
                  <pslz:sldZmObj sldId="261" cId="0">
                    <pslz:zmPr id="{1C792F7E-244A-486D-9271-1DC316571E6A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5383" cy="45538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9971202-96A1-4BE8-A05B-914609DEF2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3810" y="2344056"/>
                <a:ext cx="455383" cy="45538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54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B22923EA-68A7-4636-94D6-EFEE4D17E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DF1B99F-E8C5-4140-B410-44076223667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4" cy="5143500"/>
          </a:xfrm>
          <a:prstGeom prst="rect">
            <a:avLst/>
          </a:prstGeom>
        </p:spPr>
      </p:pic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-297900" y="1418750"/>
            <a:ext cx="73675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Registering workers and staff members</a:t>
            </a:r>
            <a:endParaRPr dirty="0">
              <a:solidFill>
                <a:schemeClr val="bg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Updating details of the workers</a:t>
            </a:r>
            <a:endParaRPr dirty="0">
              <a:solidFill>
                <a:schemeClr val="bg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Displaying past records and profiles of workers</a:t>
            </a:r>
            <a:endParaRPr dirty="0">
              <a:solidFill>
                <a:schemeClr val="bg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Managing daily attendance of workers</a:t>
            </a:r>
            <a:endParaRPr dirty="0">
              <a:solidFill>
                <a:schemeClr val="bg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Char char="●"/>
            </a:pPr>
            <a:r>
              <a:rPr lang="en" dirty="0">
                <a:solidFill>
                  <a:schemeClr val="bg1"/>
                </a:solidFill>
              </a:rPr>
              <a:t>Calculating the total working days of the month </a:t>
            </a:r>
          </a:p>
          <a:p>
            <a:pPr marL="5715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bg1"/>
                </a:solidFill>
              </a:rPr>
              <a:t>	to calculate salary, EPF, ETF, etc.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9D3A4E-3140-487F-B7BA-C73A2574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02" y="226964"/>
            <a:ext cx="8520600" cy="5727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Employee Management System</a:t>
            </a:r>
            <a:br>
              <a:rPr lang="en" dirty="0">
                <a:solidFill>
                  <a:schemeClr val="bg1"/>
                </a:solidFill>
              </a:rPr>
            </a:b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61945-4493-4AFA-B24D-D89D269BECED}"/>
              </a:ext>
            </a:extLst>
          </p:cNvPr>
          <p:cNvSpPr txBox="1"/>
          <p:nvPr/>
        </p:nvSpPr>
        <p:spPr>
          <a:xfrm>
            <a:off x="311699" y="958567"/>
            <a:ext cx="7205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" sz="2000" b="1" dirty="0">
                <a:solidFill>
                  <a:schemeClr val="bg1"/>
                </a:solidFill>
              </a:rPr>
              <a:t>Employee Details and </a:t>
            </a:r>
            <a:r>
              <a:rPr lang="en-US" sz="2000" b="1" dirty="0">
                <a:solidFill>
                  <a:schemeClr val="bg1"/>
                </a:solidFill>
              </a:rPr>
              <a:t>A</a:t>
            </a:r>
            <a:r>
              <a:rPr lang="en" sz="2000" b="1" dirty="0">
                <a:solidFill>
                  <a:schemeClr val="bg1"/>
                </a:solidFill>
              </a:rPr>
              <a:t>ttendance </a:t>
            </a:r>
            <a:r>
              <a:rPr lang="en-US" sz="2000" b="1" dirty="0">
                <a:solidFill>
                  <a:schemeClr val="bg1"/>
                </a:solidFill>
              </a:rPr>
              <a:t>M</a:t>
            </a:r>
            <a:r>
              <a:rPr lang="en" sz="2000" b="1" dirty="0">
                <a:solidFill>
                  <a:schemeClr val="bg1"/>
                </a:solidFill>
              </a:rPr>
              <a:t>anagement</a:t>
            </a:r>
          </a:p>
        </p:txBody>
      </p:sp>
      <p:pic>
        <p:nvPicPr>
          <p:cNvPr id="7" name="Picture 6" descr="A picture containing person, building, person, table&#10;&#10;Description automatically generated">
            <a:extLst>
              <a:ext uri="{FF2B5EF4-FFF2-40B4-BE49-F238E27FC236}">
                <a16:creationId xmlns:a16="http://schemas.microsoft.com/office/drawing/2014/main" id="{D9F1C2EF-53FA-4B50-BE75-0890AE877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900" y="2299800"/>
            <a:ext cx="3217333" cy="2142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627769-886B-4D67-9D24-B73283D73B8A}"/>
              </a:ext>
            </a:extLst>
          </p:cNvPr>
          <p:cNvSpPr txBox="1"/>
          <p:nvPr/>
        </p:nvSpPr>
        <p:spPr>
          <a:xfrm>
            <a:off x="6225540" y="4835150"/>
            <a:ext cx="3070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IT19000336 - Mudannayake I.G.M.J.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52BC48C2-FF01-4E70-9A78-69D9B58D3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32000" contras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5" cy="51435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C28506F-DCF9-4536-8758-83A58981D7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63004" cy="5143500"/>
          </a:xfrm>
          <a:prstGeom prst="rect">
            <a:avLst/>
          </a:prstGeom>
        </p:spPr>
      </p:pic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2229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Employee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" b="1" dirty="0">
                <a:solidFill>
                  <a:schemeClr val="bg1"/>
                </a:solidFill>
              </a:rPr>
              <a:t>anagement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" b="1" dirty="0">
                <a:solidFill>
                  <a:schemeClr val="bg1"/>
                </a:solidFill>
              </a:rPr>
              <a:t>ystem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-86233" y="1362531"/>
            <a:ext cx="8520600" cy="2329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0" indent="-285750">
              <a:lnSpc>
                <a:spcPct val="150000"/>
              </a:lnSpc>
              <a:spcBef>
                <a:spcPts val="1600"/>
              </a:spcBef>
              <a:buClr>
                <a:schemeClr val="bg1"/>
              </a:buClr>
            </a:pPr>
            <a:r>
              <a:rPr lang="en" dirty="0">
                <a:solidFill>
                  <a:schemeClr val="bg1"/>
                </a:solidFill>
              </a:rPr>
              <a:t>Calculating the salaries of staff members monthly </a:t>
            </a:r>
            <a:endParaRPr dirty="0">
              <a:solidFill>
                <a:schemeClr val="bg1"/>
              </a:solidFill>
            </a:endParaRPr>
          </a:p>
          <a:p>
            <a:pPr marL="857250" indent="-285750">
              <a:lnSpc>
                <a:spcPct val="15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Calculating the salaries of workers based on their daily attendance </a:t>
            </a:r>
          </a:p>
          <a:p>
            <a:pPr marL="857250" indent="-285750">
              <a:lnSpc>
                <a:spcPct val="15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Adding EPF/ETF and other annual bonuses to the basic salary calculating the monthly full salary </a:t>
            </a:r>
          </a:p>
          <a:p>
            <a:pPr marL="18288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0415" y="3164720"/>
            <a:ext cx="3593100" cy="15136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413BD2-C749-4E10-B49F-374FA190DD7A}"/>
              </a:ext>
            </a:extLst>
          </p:cNvPr>
          <p:cNvSpPr txBox="1"/>
          <p:nvPr/>
        </p:nvSpPr>
        <p:spPr>
          <a:xfrm>
            <a:off x="6720840" y="4845044"/>
            <a:ext cx="3070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IT19008110 - Perera L.A.V.U.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38A4A-B71C-40EC-BFFC-649E0FE607ED}"/>
              </a:ext>
            </a:extLst>
          </p:cNvPr>
          <p:cNvSpPr txBox="1"/>
          <p:nvPr/>
        </p:nvSpPr>
        <p:spPr>
          <a:xfrm>
            <a:off x="218567" y="962421"/>
            <a:ext cx="7205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9250">
              <a:buClr>
                <a:schemeClr val="bg1"/>
              </a:buClr>
              <a:buSzPts val="1900"/>
              <a:buChar char="➢"/>
            </a:pPr>
            <a:r>
              <a:rPr lang="en-US" sz="2000" b="1" dirty="0">
                <a:solidFill>
                  <a:schemeClr val="bg1"/>
                </a:solidFill>
              </a:rPr>
              <a:t>Calculating salaries of employees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222222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B3358EA92B154E90876C78C8DBD090" ma:contentTypeVersion="7" ma:contentTypeDescription="Create a new document." ma:contentTypeScope="" ma:versionID="a7cbae0cf3ea8fc259d60ad391e82663">
  <xsd:schema xmlns:xsd="http://www.w3.org/2001/XMLSchema" xmlns:xs="http://www.w3.org/2001/XMLSchema" xmlns:p="http://schemas.microsoft.com/office/2006/metadata/properties" xmlns:ns2="510f0a60-6631-41c3-88e4-9a319d2b0b41" targetNamespace="http://schemas.microsoft.com/office/2006/metadata/properties" ma:root="true" ma:fieldsID="1ead4307df4aa178d1e3ef976848cde3" ns2:_="">
    <xsd:import namespace="510f0a60-6631-41c3-88e4-9a319d2b0b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0f0a60-6631-41c3-88e4-9a319d2b0b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ED4D9D-2BC7-4C32-B269-759679DAB2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0f0a60-6631-41c3-88e4-9a319d2b0b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C3C055-BDF6-4E7F-9AA1-0646DB3DA4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375626-3D2C-4FD7-903B-BACD92867DC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480</Words>
  <Application>Microsoft Office PowerPoint</Application>
  <PresentationFormat>On-screen Show (16:9)</PresentationFormat>
  <Paragraphs>93</Paragraphs>
  <Slides>20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 Light</vt:lpstr>
      <vt:lpstr>PowerPoint Presentation</vt:lpstr>
      <vt:lpstr>PowerPoint Presentation</vt:lpstr>
      <vt:lpstr>INTRODUCTION</vt:lpstr>
      <vt:lpstr>PROBLEM</vt:lpstr>
      <vt:lpstr>SOLUTION</vt:lpstr>
      <vt:lpstr>System Overview</vt:lpstr>
      <vt:lpstr>FUNCTIONS IN DETAIL</vt:lpstr>
      <vt:lpstr>Employee Management System </vt:lpstr>
      <vt:lpstr>Employee Management System</vt:lpstr>
      <vt:lpstr>Transport and Vehicle Repair Management</vt:lpstr>
      <vt:lpstr>Supplier Details and Operations Management </vt:lpstr>
      <vt:lpstr>Managing Supplier Stocks</vt:lpstr>
      <vt:lpstr>Final Tea Production Stock Management</vt:lpstr>
      <vt:lpstr>Factory Outlet</vt:lpstr>
      <vt:lpstr>Factory Outlet</vt:lpstr>
      <vt:lpstr>PowerPoint Presentation</vt:lpstr>
      <vt:lpstr>Tools and Technologies</vt:lpstr>
      <vt:lpstr>Work Distribution among Members</vt:lpstr>
      <vt:lpstr>Gantt Chart ( 12 Weeks 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FACTORY MANAGEMENT SYSTEM</dc:title>
  <dc:creator>Tharuka Siriwardana</dc:creator>
  <cp:lastModifiedBy>Siriwardana S.M.T.N it19039350</cp:lastModifiedBy>
  <cp:revision>49</cp:revision>
  <dcterms:modified xsi:type="dcterms:W3CDTF">2021-07-21T18:01:05Z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0x010100C0B3358EA92B154E90876C78C8DBD090</vt:lpwstr>
  </property>
</Properties>
</file>